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3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51" r:id="rId1"/>
    <p:sldMasterId id="2147483654" r:id="rId2"/>
    <p:sldMasterId id="2147483659" r:id="rId3"/>
    <p:sldMasterId id="2147483671" r:id="rId4"/>
    <p:sldMasterId id="2147483712" r:id="rId5"/>
  </p:sldMasterIdLst>
  <p:notesMasterIdLst>
    <p:notesMasterId r:id="rId20"/>
  </p:notesMasterIdLst>
  <p:handoutMasterIdLst>
    <p:handoutMasterId r:id="rId21"/>
  </p:handoutMasterIdLst>
  <p:sldIdLst>
    <p:sldId id="289" r:id="rId6"/>
    <p:sldId id="3480" r:id="rId7"/>
    <p:sldId id="3537" r:id="rId8"/>
    <p:sldId id="3536" r:id="rId9"/>
    <p:sldId id="3535" r:id="rId10"/>
    <p:sldId id="3540" r:id="rId11"/>
    <p:sldId id="3538" r:id="rId12"/>
    <p:sldId id="3541" r:id="rId13"/>
    <p:sldId id="3539" r:id="rId14"/>
    <p:sldId id="3527" r:id="rId15"/>
    <p:sldId id="3542" r:id="rId16"/>
    <p:sldId id="3513" r:id="rId17"/>
    <p:sldId id="3528" r:id="rId18"/>
    <p:sldId id="3534" r:id="rId19"/>
  </p:sldIdLst>
  <p:sldSz cx="12192000" cy="6858000"/>
  <p:notesSz cx="6797675" cy="9926638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 userDrawn="1">
          <p15:clr>
            <a:srgbClr val="A4A3A4"/>
          </p15:clr>
        </p15:guide>
        <p15:guide id="2" pos="2141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scaleToFitPaper="1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4B0C7"/>
    <a:srgbClr val="4F7D9C"/>
    <a:srgbClr val="223F49"/>
    <a:srgbClr val="54824A"/>
    <a:srgbClr val="54887A"/>
    <a:srgbClr val="EFB351"/>
    <a:srgbClr val="706C80"/>
    <a:srgbClr val="B28C61"/>
    <a:srgbClr val="615742"/>
    <a:srgbClr val="9A9A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920" autoAdjust="0"/>
    <p:restoredTop sz="94660"/>
  </p:normalViewPr>
  <p:slideViewPr>
    <p:cSldViewPr snapToGrid="0" snapToObjects="1">
      <p:cViewPr varScale="1">
        <p:scale>
          <a:sx n="101" d="100"/>
          <a:sy n="101" d="100"/>
        </p:scale>
        <p:origin x="92" y="27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napToObjects="1">
      <p:cViewPr varScale="1">
        <p:scale>
          <a:sx n="79" d="100"/>
          <a:sy n="79" d="100"/>
        </p:scale>
        <p:origin x="3882" y="102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" Type="http://schemas.openxmlformats.org/officeDocument/2006/relationships/slideMaster" Target="slideMasters/slideMaster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45659" cy="496332"/>
          </a:xfrm>
          <a:prstGeom prst="rect">
            <a:avLst/>
          </a:prstGeom>
        </p:spPr>
        <p:txBody>
          <a:bodyPr vert="horz" lIns="95562" tIns="47781" rIns="95562" bIns="4778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443" y="1"/>
            <a:ext cx="2945659" cy="496332"/>
          </a:xfrm>
          <a:prstGeom prst="rect">
            <a:avLst/>
          </a:prstGeom>
        </p:spPr>
        <p:txBody>
          <a:bodyPr vert="horz" lIns="95562" tIns="47781" rIns="95562" bIns="47781" rtlCol="0"/>
          <a:lstStyle>
            <a:lvl1pPr algn="r">
              <a:defRPr sz="1300"/>
            </a:lvl1pPr>
          </a:lstStyle>
          <a:p>
            <a:fld id="{21A4BD3B-E44E-4646-AD80-425B90D1CB8D}" type="datetimeFigureOut">
              <a:rPr lang="en-US" smtClean="0"/>
              <a:pPr/>
              <a:t>8/31/2021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28584"/>
            <a:ext cx="2945659" cy="496332"/>
          </a:xfrm>
          <a:prstGeom prst="rect">
            <a:avLst/>
          </a:prstGeom>
        </p:spPr>
        <p:txBody>
          <a:bodyPr vert="horz" lIns="95562" tIns="47781" rIns="95562" bIns="4778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443" y="9428584"/>
            <a:ext cx="2945659" cy="496332"/>
          </a:xfrm>
          <a:prstGeom prst="rect">
            <a:avLst/>
          </a:prstGeom>
        </p:spPr>
        <p:txBody>
          <a:bodyPr vert="horz" lIns="95562" tIns="47781" rIns="95562" bIns="47781" rtlCol="0" anchor="b"/>
          <a:lstStyle>
            <a:lvl1pPr algn="r">
              <a:defRPr sz="1300"/>
            </a:lvl1pPr>
          </a:lstStyle>
          <a:p>
            <a:fld id="{5C582F1F-FDE6-B849-B35F-59B3A8A0742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28601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45659" cy="496332"/>
          </a:xfrm>
          <a:prstGeom prst="rect">
            <a:avLst/>
          </a:prstGeom>
        </p:spPr>
        <p:txBody>
          <a:bodyPr vert="horz" lIns="95562" tIns="47781" rIns="95562" bIns="4778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1"/>
            <a:ext cx="2945659" cy="496332"/>
          </a:xfrm>
          <a:prstGeom prst="rect">
            <a:avLst/>
          </a:prstGeom>
        </p:spPr>
        <p:txBody>
          <a:bodyPr vert="horz" lIns="95562" tIns="47781" rIns="95562" bIns="47781" rtlCol="0"/>
          <a:lstStyle>
            <a:lvl1pPr algn="r">
              <a:defRPr sz="1300"/>
            </a:lvl1pPr>
          </a:lstStyle>
          <a:p>
            <a:fld id="{7CA680DB-4211-3349-97C8-A77291773D80}" type="datetimeFigureOut">
              <a:rPr lang="en-US" smtClean="0"/>
              <a:pPr/>
              <a:t>8/31/2021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562" tIns="47781" rIns="95562" bIns="4778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5562" tIns="47781" rIns="95562" bIns="47781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6332"/>
          </a:xfrm>
          <a:prstGeom prst="rect">
            <a:avLst/>
          </a:prstGeom>
        </p:spPr>
        <p:txBody>
          <a:bodyPr vert="horz" lIns="95562" tIns="47781" rIns="95562" bIns="4778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6332"/>
          </a:xfrm>
          <a:prstGeom prst="rect">
            <a:avLst/>
          </a:prstGeom>
        </p:spPr>
        <p:txBody>
          <a:bodyPr vert="horz" lIns="95562" tIns="47781" rIns="95562" bIns="47781" rtlCol="0" anchor="b"/>
          <a:lstStyle>
            <a:lvl1pPr algn="r">
              <a:defRPr sz="1300"/>
            </a:lvl1pPr>
          </a:lstStyle>
          <a:p>
            <a:fld id="{FE783412-B77C-4840-9A0F-48CD3991A51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493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3.sv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9.svg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svg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40.png"/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42.png"/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44.png"/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svg"/><Relationship Id="rId2" Type="http://schemas.openxmlformats.org/officeDocument/2006/relationships/image" Target="../media/image46.png"/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svg"/><Relationship Id="rId2" Type="http://schemas.openxmlformats.org/officeDocument/2006/relationships/image" Target="../media/image48.png"/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svg"/><Relationship Id="rId2" Type="http://schemas.openxmlformats.org/officeDocument/2006/relationships/image" Target="../media/image50.png"/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23.sv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svg"/><Relationship Id="rId2" Type="http://schemas.openxmlformats.org/officeDocument/2006/relationships/image" Target="../media/image52.png"/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svg"/><Relationship Id="rId2" Type="http://schemas.openxmlformats.org/officeDocument/2006/relationships/image" Target="../media/image54.png"/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svg"/><Relationship Id="rId2" Type="http://schemas.openxmlformats.org/officeDocument/2006/relationships/image" Target="../media/image56.png"/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ont Cov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11CDCB4-FCA1-439E-BFCB-06BBD1B7EFC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67542" y="428"/>
            <a:ext cx="6784521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0063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rve_S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A85671B-A813-48AF-86B7-57AE8A481B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9837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rve_P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8AD7441-5D7D-4DB4-B1D3-31E090500FA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3924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P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06435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P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95DF48F0-9F14-4F44-8429-184A6D333D9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9914" t="38515" r="1366" b="40298"/>
          <a:stretch/>
        </p:blipFill>
        <p:spPr>
          <a:xfrm>
            <a:off x="1" y="5445133"/>
            <a:ext cx="12192000" cy="1412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9027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P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09D6342-D3B5-461F-9431-549DDCBBFCD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7669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Pag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B7FC8DB-EF4C-4C0A-8BA9-A1DF14EC4AE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8971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Pag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F1061BB-A229-4ABC-8BEB-1DA4E52A68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749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Pag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A7300B2-BE09-48A9-BA78-47AABC98108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92180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Pag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3084DB4-2E19-4285-887F-E18D1B21BE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784199"/>
            <a:ext cx="12192000" cy="6073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27362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vider_S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A6E3DC3-EFA5-436A-82D5-B1807B96F5F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428"/>
            <a:ext cx="12191999" cy="6857572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1673A347-A154-401E-935E-74C88D2DF8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14" t="38515" r="1366" b="40298"/>
          <a:stretch/>
        </p:blipFill>
        <p:spPr>
          <a:xfrm>
            <a:off x="1" y="5445133"/>
            <a:ext cx="12192000" cy="1412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1386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ont Cov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0EFF51F-1208-44CB-A3D0-128F86CE5A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A6CA19A3-D7E7-4DA6-98E3-9A4C4413FF5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39993" y="356508"/>
            <a:ext cx="2207077" cy="306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73027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vider_P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1B1DECA-3B8E-4C22-BC85-CB48186813A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67A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1673A347-A154-401E-935E-74C88D2DF8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9914" t="38515" r="1366" b="40298"/>
          <a:stretch/>
        </p:blipFill>
        <p:spPr>
          <a:xfrm>
            <a:off x="1" y="5445133"/>
            <a:ext cx="12192000" cy="1412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77742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vider_P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1B1DECA-3B8E-4C22-BC85-CB48186813A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94B0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1673A347-A154-401E-935E-74C88D2DF8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9914" t="38515" r="1366" b="40298"/>
          <a:stretch/>
        </p:blipFill>
        <p:spPr>
          <a:xfrm>
            <a:off x="1" y="5445133"/>
            <a:ext cx="12192000" cy="1412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17755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A68E5-CEAD-4BEC-AEA5-B12AA9EF3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67F6FC-2BAB-4C34-9855-0B2829ED9A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04A49-7F76-4E2B-8188-A881057C54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214DF-4CF5-49D8-87F5-22517BE46DDA}" type="datetimeFigureOut">
              <a:rPr lang="en-GB" smtClean="0"/>
              <a:t>31/08/2021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2DC69B-CE51-4BFC-807E-46C188CD27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79E583-7471-490B-8FD1-41E4A4CED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6A5E2-CDD1-46D5-89A8-5A02410262E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407799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ront Cov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78A3806-FCE0-4772-8099-67772D0F2DA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3BFE3AA8-F791-4745-A469-26E247FD441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39992" y="356508"/>
            <a:ext cx="2207078" cy="306091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9E16C942-5D54-4BD8-92D9-B64145440358}"/>
              </a:ext>
            </a:extLst>
          </p:cNvPr>
          <p:cNvSpPr/>
          <p:nvPr userDrawn="1"/>
        </p:nvSpPr>
        <p:spPr>
          <a:xfrm>
            <a:off x="9609364" y="3388178"/>
            <a:ext cx="2884635" cy="2884635"/>
          </a:xfrm>
          <a:prstGeom prst="ellipse">
            <a:avLst/>
          </a:prstGeom>
          <a:solidFill>
            <a:srgbClr val="35546A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61736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ront Cov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11CDCB4-FCA1-439E-BFCB-06BBD1B7EFC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67542" y="428"/>
            <a:ext cx="6784521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48591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vider_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1B1DECA-3B8E-4C22-BC85-CB48186813A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CAB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1673A347-A154-401E-935E-74C88D2DF8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9914" t="38515" r="1366" b="40298"/>
          <a:stretch/>
        </p:blipFill>
        <p:spPr>
          <a:xfrm>
            <a:off x="1" y="5445133"/>
            <a:ext cx="12192000" cy="1412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40726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rve_S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A85671B-A813-48AF-86B7-57AE8A481B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59491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rve_P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8AD7441-5D7D-4DB4-B1D3-31E090500FA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88847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rve_P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8AD7441-5D7D-4DB4-B1D3-31E090500FA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18458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rve_P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91C7E50-2284-4D2C-AEC1-1BB1412EDF2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0801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ont Cov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78A3806-FCE0-4772-8099-67772D0F2DA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3BFE3AA8-F791-4745-A469-26E247FD441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39992" y="356508"/>
            <a:ext cx="2207078" cy="306091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9E16C942-5D54-4BD8-92D9-B64145440358}"/>
              </a:ext>
            </a:extLst>
          </p:cNvPr>
          <p:cNvSpPr/>
          <p:nvPr userDrawn="1"/>
        </p:nvSpPr>
        <p:spPr>
          <a:xfrm>
            <a:off x="9609364" y="3388178"/>
            <a:ext cx="2884635" cy="2884635"/>
          </a:xfrm>
          <a:prstGeom prst="ellipse">
            <a:avLst/>
          </a:prstGeom>
          <a:solidFill>
            <a:srgbClr val="35546A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913396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rve_S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DE3FAA0-1321-4CA1-92BA-61B144F1798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75296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rve_S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D679299-A3FD-417C-BC46-6E367539611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85945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rve_S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455919A-E0D8-4077-BE62-F7907C0DFCB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46578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rve_S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7553779-95CF-41BA-8BB0-2B4983B5D74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26219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rve_S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A85671B-A813-48AF-86B7-57AE8A481B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60432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rve_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5521182-7B69-44AB-9B78-96D8B1EB8C6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01252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rve_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9CAE46A-814A-4D24-A4BD-DAF60C24276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F0A661-67D8-4154-8D15-5181DEC46A07}"/>
              </a:ext>
            </a:extLst>
          </p:cNvPr>
          <p:cNvSpPr txBox="1"/>
          <p:nvPr userDrawn="1"/>
        </p:nvSpPr>
        <p:spPr>
          <a:xfrm>
            <a:off x="11421837" y="6466115"/>
            <a:ext cx="5633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578D908-9190-4D10-B375-B1566F57E44E}" type="slidenum">
              <a:rPr lang="en-GB" sz="1000" smtClean="0">
                <a:latin typeface="Gotham Book" pitchFamily="50" charset="0"/>
              </a:rPr>
              <a:pPr algn="r"/>
              <a:t>‹#›</a:t>
            </a:fld>
            <a:endParaRPr lang="en-GB" sz="1000" dirty="0">
              <a:latin typeface="Gotham Book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019198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rve_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58EBBFA-9B8B-4CD4-8E7B-B07EE1A612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1FB223B-26EF-4A6B-BD4B-E056116667AF}"/>
              </a:ext>
            </a:extLst>
          </p:cNvPr>
          <p:cNvSpPr txBox="1"/>
          <p:nvPr userDrawn="1"/>
        </p:nvSpPr>
        <p:spPr>
          <a:xfrm>
            <a:off x="11421837" y="6466115"/>
            <a:ext cx="5633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578D908-9190-4D10-B375-B1566F57E44E}" type="slidenum">
              <a:rPr lang="en-GB" sz="1000" smtClean="0">
                <a:latin typeface="Gotham Book" pitchFamily="50" charset="0"/>
              </a:rPr>
              <a:pPr algn="r"/>
              <a:t>‹#›</a:t>
            </a:fld>
            <a:endParaRPr lang="en-GB" sz="1000" dirty="0">
              <a:latin typeface="Gotham Book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29281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P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6589828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_P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1B1DECA-3B8E-4C22-BC85-CB48186813A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67A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1673A347-A154-401E-935E-74C88D2DF8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9914" t="38515" r="1366" b="40298"/>
          <a:stretch/>
        </p:blipFill>
        <p:spPr>
          <a:xfrm>
            <a:off x="1" y="5445133"/>
            <a:ext cx="12192000" cy="1412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1528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ront Cov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7E68E9C-B6A4-4AF1-B529-78FC4F41CE8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5194" r="1191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9E16C942-5D54-4BD8-92D9-B64145440358}"/>
              </a:ext>
            </a:extLst>
          </p:cNvPr>
          <p:cNvSpPr/>
          <p:nvPr userDrawn="1"/>
        </p:nvSpPr>
        <p:spPr>
          <a:xfrm>
            <a:off x="-311249" y="3388178"/>
            <a:ext cx="2884635" cy="2884635"/>
          </a:xfrm>
          <a:prstGeom prst="ellipse">
            <a:avLst/>
          </a:prstGeom>
          <a:solidFill>
            <a:srgbClr val="35546A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3FDAA833-764D-4562-AE01-611B0A9A7E2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39993" y="356508"/>
            <a:ext cx="2207077" cy="306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89151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_P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1B1DECA-3B8E-4C22-BC85-CB48186813A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94B0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1673A347-A154-401E-935E-74C88D2DF8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9914" t="38515" r="1366" b="40298"/>
          <a:stretch/>
        </p:blipFill>
        <p:spPr>
          <a:xfrm>
            <a:off x="1" y="5445133"/>
            <a:ext cx="12192000" cy="1412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29678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_S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1B1DECA-3B8E-4C22-BC85-CB48186813A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9D9D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1673A347-A154-401E-935E-74C88D2DF8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9914" t="38515" r="1366" b="40298"/>
          <a:stretch/>
        </p:blipFill>
        <p:spPr>
          <a:xfrm>
            <a:off x="1" y="5445133"/>
            <a:ext cx="12192000" cy="1412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22180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_S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1B1DECA-3B8E-4C22-BC85-CB48186813A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6C6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1673A347-A154-401E-935E-74C88D2DF8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9914" t="38515" r="1366" b="40298"/>
          <a:stretch/>
        </p:blipFill>
        <p:spPr>
          <a:xfrm>
            <a:off x="1" y="5445133"/>
            <a:ext cx="12192000" cy="1412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01544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_S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1B1DECA-3B8E-4C22-BC85-CB48186813A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9E93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1673A347-A154-401E-935E-74C88D2DF8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9914" t="38515" r="1366" b="40298"/>
          <a:stretch/>
        </p:blipFill>
        <p:spPr>
          <a:xfrm>
            <a:off x="1" y="5445133"/>
            <a:ext cx="12192000" cy="1412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74026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_S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1B1DECA-3B8E-4C22-BC85-CB48186813A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9BA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1673A347-A154-401E-935E-74C88D2DF8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9914" t="38515" r="1366" b="40298"/>
          <a:stretch/>
        </p:blipFill>
        <p:spPr>
          <a:xfrm>
            <a:off x="1" y="5445133"/>
            <a:ext cx="12192000" cy="1412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85253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_S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A6E3DC3-EFA5-436A-82D5-B1807B96F5F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428"/>
            <a:ext cx="12191999" cy="6857572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1673A347-A154-401E-935E-74C88D2DF8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14" t="38515" r="1366" b="40298"/>
          <a:stretch/>
        </p:blipFill>
        <p:spPr>
          <a:xfrm>
            <a:off x="1" y="5445133"/>
            <a:ext cx="12192000" cy="1412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10240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_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1B1DECA-3B8E-4C22-BC85-CB48186813A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ED3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1673A347-A154-401E-935E-74C88D2DF8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9914" t="38515" r="1366" b="40298"/>
          <a:stretch/>
        </p:blipFill>
        <p:spPr>
          <a:xfrm>
            <a:off x="1" y="5445133"/>
            <a:ext cx="12192000" cy="1412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75761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_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1B1DECA-3B8E-4C22-BC85-CB48186813A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EB7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1673A347-A154-401E-935E-74C88D2DF8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9914" t="38515" r="1366" b="40298"/>
          <a:stretch/>
        </p:blipFill>
        <p:spPr>
          <a:xfrm>
            <a:off x="1" y="5445133"/>
            <a:ext cx="12192000" cy="1412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68029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_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1B1DECA-3B8E-4C22-BC85-CB48186813A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CAB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1673A347-A154-401E-935E-74C88D2DF8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9914" t="38515" r="1366" b="40298"/>
          <a:stretch/>
        </p:blipFill>
        <p:spPr>
          <a:xfrm>
            <a:off x="1" y="5445133"/>
            <a:ext cx="12192000" cy="1412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37267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4" name="Group 3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61708" y="2091263"/>
            <a:ext cx="9068586" cy="2590800"/>
          </a:xfrm>
        </p:spPr>
        <p:txBody>
          <a:bodyPr tIns="45720" bIns="45720" anchor="ctr">
            <a:noAutofit/>
          </a:bodyPr>
          <a:lstStyle>
            <a:lvl1pPr algn="ctr">
              <a:lnSpc>
                <a:spcPct val="83000"/>
              </a:lnSpc>
              <a:defRPr lang="en-US" sz="72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62100" y="4682062"/>
            <a:ext cx="9070848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600" spc="8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5"/>
            <a:ext cx="1554480" cy="527213"/>
          </a:xfrm>
        </p:spPr>
        <p:txBody>
          <a:bodyPr/>
          <a:lstStyle>
            <a:lvl1pPr algn="ctr">
              <a:defRPr sz="13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fld id="{DDA51639-B2D6-4652-B8C3-1B4C224A7BAF}" type="datetimeFigureOut">
              <a:rPr lang="en-US" dirty="0"/>
              <a:t>8/31/2021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453896" y="5211060"/>
            <a:ext cx="5905500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19" y="5212080"/>
            <a:ext cx="2111881" cy="2286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81355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ront Cov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FF1E929-7557-4941-9035-4C3117E46A6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359" r="5647" b="18030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9E16C942-5D54-4BD8-92D9-B64145440358}"/>
              </a:ext>
            </a:extLst>
          </p:cNvPr>
          <p:cNvSpPr/>
          <p:nvPr userDrawn="1"/>
        </p:nvSpPr>
        <p:spPr>
          <a:xfrm>
            <a:off x="-311250" y="3388178"/>
            <a:ext cx="2884635" cy="2884635"/>
          </a:xfrm>
          <a:prstGeom prst="ellipse">
            <a:avLst/>
          </a:prstGeom>
          <a:solidFill>
            <a:srgbClr val="35546A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3FDAA833-764D-4562-AE01-611B0A9A7E2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39993" y="356508"/>
            <a:ext cx="2207077" cy="306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23619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F5DD9-2C52-442D-92E2-8072C0C3D7CD}" type="datetimeFigureOut">
              <a:rPr lang="en-US" dirty="0"/>
              <a:t>8/31/2021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902469"/>
      </p:ext>
    </p:extLst>
  </p:cSld>
  <p:clrMapOvr>
    <a:masterClrMapping/>
  </p:clrMapOvr>
  <p:hf hdr="0" ftr="0" dt="0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0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31" name="Group 30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3623" y="2094309"/>
            <a:ext cx="9070848" cy="2587752"/>
          </a:xfrm>
        </p:spPr>
        <p:txBody>
          <a:bodyPr anchor="ctr">
            <a:noAutofit/>
          </a:bodyPr>
          <a:lstStyle>
            <a:lvl1pPr algn="ctr">
              <a:lnSpc>
                <a:spcPct val="83000"/>
              </a:lnSpc>
              <a:defRPr lang="en-US" sz="72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63624" y="4682062"/>
            <a:ext cx="9070848" cy="45720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21808" y="1344502"/>
            <a:ext cx="1554480" cy="530352"/>
          </a:xfrm>
        </p:spPr>
        <p:txBody>
          <a:bodyPr/>
          <a:lstStyle>
            <a:lvl1pPr algn="ctr">
              <a:defRPr lang="en-US" sz="13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C44961B7-6B89-48AB-966F-622E2788EECC}" type="datetimeFigureOut">
              <a:rPr lang="en-US" dirty="0"/>
              <a:t>8/31/2021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53553" y="5211060"/>
            <a:ext cx="5907024" cy="228600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211060"/>
            <a:ext cx="2112264" cy="228600"/>
          </a:xfrm>
        </p:spPr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41898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hdr="0" ftr="0" dt="0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7032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D3D6FB-79CC-4683-A046-BBE785BA1BED}" type="datetimeFigureOut">
              <a:rPr lang="en-US" dirty="0"/>
              <a:t>8/31/2021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0252652"/>
      </p:ext>
    </p:extLst>
  </p:cSld>
  <p:clrMapOvr>
    <a:masterClrMapping/>
  </p:clrMapOvr>
  <p:hf hdr="0" ftr="0" dt="0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9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55898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7336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900" b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73368" y="2756581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2B3E8-48F1-4B23-8498-D8A04A81EC9C}" type="datetimeFigureOut">
              <a:rPr lang="en-US" dirty="0"/>
              <a:t>8/31/2021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047589"/>
      </p:ext>
    </p:extLst>
  </p:cSld>
  <p:clrMapOvr>
    <a:masterClrMapping/>
  </p:clrMapOvr>
  <p:hf hdr="0" ftr="0" dt="0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90D90-AA62-404D-A741-635B4370F9CB}" type="datetimeFigureOut">
              <a:rPr lang="en-US" dirty="0"/>
              <a:t>8/31/2021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1341878"/>
      </p:ext>
    </p:extLst>
  </p:cSld>
  <p:clrMapOvr>
    <a:masterClrMapping/>
  </p:clrMapOvr>
  <p:hf hdr="0" ftr="0" dt="0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002E4-6836-46D1-9DBB-3C27C0DD3A89}" type="datetimeFigureOut">
              <a:rPr lang="en-US" dirty="0"/>
              <a:t>8/31/2021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6763977"/>
      </p:ext>
    </p:extLst>
  </p:cSld>
  <p:clrMapOvr>
    <a:masterClrMapping/>
  </p:clrMapOvr>
  <p:hf hdr="0" ftr="0" dt="0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245529" y="237744"/>
            <a:ext cx="8531352" cy="638251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7392"/>
            <a:ext cx="2430780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cap="none" spc="0" baseline="0" dirty="0">
                <a:solidFill>
                  <a:srgbClr val="FFFFFF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7772400" cy="53340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0780" cy="35052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131DD-A141-4471-BCF9-C6073EDD7E20}" type="datetimeFigureOut">
              <a:rPr lang="en-US" dirty="0"/>
              <a:t>8/31/2021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3677" y="6223002"/>
            <a:ext cx="1463040" cy="27432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118642024"/>
      </p:ext>
    </p:extLst>
  </p:cSld>
  <p:clrMapOvr>
    <a:masterClrMapping/>
  </p:clrMapOvr>
  <p:hf hdr="0" ftr="0" dt="0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3504"/>
            <a:ext cx="2432304" cy="1645920"/>
          </a:xfrm>
        </p:spPr>
        <p:txBody>
          <a:bodyPr anchor="b">
            <a:noAutofit/>
          </a:bodyPr>
          <a:lstStyle>
            <a:lvl1pPr algn="l">
              <a:defRPr sz="2800" b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8531352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2304" cy="3502152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AB334A90-EB03-42F3-8859-2C2B2724C058}" type="datetimeFigureOut">
              <a:rPr lang="en-US" dirty="0"/>
              <a:t>8/31/2021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algn="r" defTabSz="914400" rtl="0" eaLnBrk="1" latinLnBrk="0" hangingPunct="1">
              <a:defRPr lang="en-US" sz="1000" kern="1200" dirty="0"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227064"/>
            <a:ext cx="1463040" cy="27432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991734559"/>
      </p:ext>
    </p:extLst>
  </p:cSld>
  <p:clrMapOvr>
    <a:masterClrMapping/>
  </p:clrMapOvr>
  <p:hf hdr="0" ftr="0" dt="0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A6AA8-A04B-4104-9AE2-BD48D340E27F}" type="datetimeFigureOut">
              <a:rPr lang="en-US" dirty="0"/>
              <a:t>8/31/2021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7536286"/>
      </p:ext>
    </p:extLst>
  </p:cSld>
  <p:clrMapOvr>
    <a:masterClrMapping/>
  </p:clrMapOvr>
  <p:hf hdr="0" ftr="0" dt="0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0BF79-FAC6-4A96-8DE1-F7B82E2E1652}" type="datetimeFigureOut">
              <a:rPr lang="en-US" dirty="0"/>
              <a:t>8/31/2021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8424523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Front Cov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BEAB207-F4FA-4890-A9DC-B43B4121608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31" t="5868" r="331" b="1039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3FDAA833-764D-4562-AE01-611B0A9A7E2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39993" y="356508"/>
            <a:ext cx="2207077" cy="306091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0E6C8E3D-D1BC-4210-AB38-5A541C0DB2F2}"/>
              </a:ext>
            </a:extLst>
          </p:cNvPr>
          <p:cNvSpPr/>
          <p:nvPr userDrawn="1"/>
        </p:nvSpPr>
        <p:spPr>
          <a:xfrm>
            <a:off x="9609364" y="3388178"/>
            <a:ext cx="2884635" cy="2884635"/>
          </a:xfrm>
          <a:prstGeom prst="ellipse">
            <a:avLst/>
          </a:prstGeom>
          <a:solidFill>
            <a:srgbClr val="35546A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9672019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rve_S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A85671B-A813-48AF-86B7-57AE8A481B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614977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rve_P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8AD7441-5D7D-4DB4-B1D3-31E090500FA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679241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P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084689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Front Cov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large city landscape&#10;&#10;Description automatically generated">
            <a:extLst>
              <a:ext uri="{FF2B5EF4-FFF2-40B4-BE49-F238E27FC236}">
                <a16:creationId xmlns:a16="http://schemas.microsoft.com/office/drawing/2014/main" id="{C59F82AC-BE8D-4EB6-A813-192B3239532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9FEAE73B-BDD3-42CC-A12B-775422EF4C4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39993" y="356508"/>
            <a:ext cx="2207077" cy="306091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03E9C983-DFD7-4C62-9FB9-643F3B72BB60}"/>
              </a:ext>
            </a:extLst>
          </p:cNvPr>
          <p:cNvSpPr/>
          <p:nvPr userDrawn="1"/>
        </p:nvSpPr>
        <p:spPr>
          <a:xfrm>
            <a:off x="9627578" y="3503369"/>
            <a:ext cx="2743914" cy="2743914"/>
          </a:xfrm>
          <a:prstGeom prst="ellipse">
            <a:avLst/>
          </a:prstGeom>
          <a:solidFill>
            <a:srgbClr val="706C8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0814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P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95DF48F0-9F14-4F44-8429-184A6D333D9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9914" t="38515" r="1366" b="40298"/>
          <a:stretch/>
        </p:blipFill>
        <p:spPr>
          <a:xfrm>
            <a:off x="1" y="5445133"/>
            <a:ext cx="12192000" cy="1412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4415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P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463043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sv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6.xml"/><Relationship Id="rId3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5.xml"/><Relationship Id="rId2" Type="http://schemas.openxmlformats.org/officeDocument/2006/relationships/slideLayout" Target="../slideLayouts/slideLayout40.xml"/><Relationship Id="rId1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4.xml"/><Relationship Id="rId11" Type="http://schemas.openxmlformats.org/officeDocument/2006/relationships/theme" Target="../theme/theme4.xml"/><Relationship Id="rId5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8.xml"/><Relationship Id="rId4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7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slideLayout" Target="../slideLayouts/slideLayout61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0.xml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5" Type="http://schemas.openxmlformats.org/officeDocument/2006/relationships/theme" Target="../theme/theme5.xml"/><Relationship Id="rId10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Relationship Id="rId14" Type="http://schemas.openxmlformats.org/officeDocument/2006/relationships/slideLayout" Target="../slideLayouts/slideLayout6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18A6412-1BE1-4C74-827D-3A75A700BED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67A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5134F291-82A2-4296-B236-28DA848D1002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739993" y="356508"/>
            <a:ext cx="2207077" cy="306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8882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6" r:id="rId3"/>
    <p:sldLayoutId id="2147483687" r:id="rId4"/>
    <p:sldLayoutId id="2147483688" r:id="rId5"/>
    <p:sldLayoutId id="2147483689" r:id="rId6"/>
    <p:sldLayoutId id="2147483693" r:id="rId7"/>
    <p:sldLayoutId id="2147483705" r:id="rId8"/>
    <p:sldLayoutId id="2147483706" r:id="rId9"/>
    <p:sldLayoutId id="2147483709" r:id="rId10"/>
    <p:sldLayoutId id="2147483710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53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061366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70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90" r:id="rId8"/>
    <p:sldLayoutId id="2147483691" r:id="rId9"/>
    <p:sldLayoutId id="2147483699" r:id="rId10"/>
    <p:sldLayoutId id="2147483700" r:id="rId11"/>
    <p:sldLayoutId id="2147483701" r:id="rId12"/>
    <p:sldLayoutId id="2147483702" r:id="rId13"/>
    <p:sldLayoutId id="2147483703" r:id="rId14"/>
    <p:sldLayoutId id="2147483707" r:id="rId15"/>
    <p:sldLayoutId id="2147483708" r:id="rId1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57" userDrawn="1">
          <p15:clr>
            <a:srgbClr val="F26B43"/>
          </p15:clr>
        </p15:guide>
        <p15:guide id="2" orient="horz" pos="495" userDrawn="1">
          <p15:clr>
            <a:srgbClr val="F26B43"/>
          </p15:clr>
        </p15:guide>
        <p15:guide id="3" pos="324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64283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9" r:id="rId8"/>
    <p:sldLayoutId id="2147483667" r:id="rId9"/>
    <p:sldLayoutId id="2147483668" r:id="rId10"/>
    <p:sldLayoutId id="214748371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57" userDrawn="1">
          <p15:clr>
            <a:srgbClr val="F26B43"/>
          </p15:clr>
        </p15:guide>
        <p15:guide id="2" orient="horz" pos="495" userDrawn="1">
          <p15:clr>
            <a:srgbClr val="F26B43"/>
          </p15:clr>
        </p15:guide>
        <p15:guide id="3" pos="325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19764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57" userDrawn="1">
          <p15:clr>
            <a:srgbClr val="F26B43"/>
          </p15:clr>
        </p15:guide>
        <p15:guide id="2" orient="horz" pos="495" userDrawn="1">
          <p15:clr>
            <a:srgbClr val="F26B43"/>
          </p15:clr>
        </p15:guide>
        <p15:guide id="3" pos="326" userDrawn="1">
          <p15:clr>
            <a:srgbClr val="F26B43"/>
          </p15:clr>
        </p15:guide>
        <p15:guide id="4" orient="horz" pos="3466" userDrawn="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931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74320" y="6307672"/>
            <a:ext cx="274320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CBC48EC7-AF6A-48D3-8284-14BACBEBDD84}" type="datetimeFigureOut">
              <a:rPr lang="en-US" dirty="0"/>
              <a:t>8/31/2021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89960" y="6307672"/>
            <a:ext cx="521208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6307672"/>
            <a:ext cx="146304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91904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  <p:sldLayoutId id="2147483726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57" userDrawn="1">
          <p15:clr>
            <a:srgbClr val="F26B43"/>
          </p15:clr>
        </p15:guide>
        <p15:guide id="2" orient="horz" pos="495" userDrawn="1">
          <p15:clr>
            <a:srgbClr val="F26B43"/>
          </p15:clr>
        </p15:guide>
        <p15:guide id="3" pos="325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0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EF5079D-481E-458F-864B-814917A8DF45}"/>
              </a:ext>
            </a:extLst>
          </p:cNvPr>
          <p:cNvSpPr txBox="1"/>
          <p:nvPr/>
        </p:nvSpPr>
        <p:spPr>
          <a:xfrm rot="5400000">
            <a:off x="4056648" y="2071844"/>
            <a:ext cx="2204115" cy="5316582"/>
          </a:xfrm>
          <a:prstGeom prst="rect">
            <a:avLst/>
          </a:prstGeom>
          <a:noFill/>
        </p:spPr>
        <p:txBody>
          <a:bodyPr vert="vert270" wrap="square" lIns="108000" tIns="5760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bg1"/>
                </a:solidFill>
                <a:latin typeface="Gotham-Bold" panose="02000804030000020004" pitchFamily="2" charset="0"/>
                <a:cs typeface="Franklin Gothic Medium"/>
              </a:rPr>
              <a:t>Contents</a:t>
            </a:r>
            <a:endParaRPr lang="en-GB" sz="1200" dirty="0">
              <a:solidFill>
                <a:schemeClr val="bg1"/>
              </a:solidFill>
              <a:latin typeface="Gotham-Book" panose="02000604040000020004" pitchFamily="2" charset="0"/>
              <a:cs typeface="Franklin Gothic Medium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GB" sz="1200" dirty="0">
                <a:solidFill>
                  <a:schemeClr val="bg1"/>
                </a:solidFill>
                <a:latin typeface="Gotham-Book" panose="02000604040000020004" pitchFamily="2" charset="0"/>
                <a:cs typeface="Franklin Gothic Medium"/>
              </a:rPr>
              <a:t>Introduction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GB" sz="1200" dirty="0">
                <a:solidFill>
                  <a:schemeClr val="bg1"/>
                </a:solidFill>
                <a:latin typeface="Gotham-Book" panose="02000604040000020004" pitchFamily="2" charset="0"/>
                <a:cs typeface="Franklin Gothic Medium"/>
              </a:rPr>
              <a:t>Scope of Study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GB" sz="1200" dirty="0">
                <a:solidFill>
                  <a:schemeClr val="bg1"/>
                </a:solidFill>
                <a:latin typeface="Gotham-Book" panose="02000604040000020004" pitchFamily="2" charset="0"/>
                <a:cs typeface="Franklin Gothic Medium"/>
              </a:rPr>
              <a:t>Method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GB" sz="1200" dirty="0">
                <a:solidFill>
                  <a:schemeClr val="bg1"/>
                </a:solidFill>
                <a:latin typeface="Gotham-Book" panose="02000604040000020004" pitchFamily="2" charset="0"/>
                <a:cs typeface="Franklin Gothic Medium"/>
              </a:rPr>
              <a:t>Data Analysis / Prediction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GB" sz="1200" dirty="0">
                <a:solidFill>
                  <a:schemeClr val="bg1"/>
                </a:solidFill>
                <a:latin typeface="Gotham-Book" panose="02000604040000020004" pitchFamily="2" charset="0"/>
                <a:cs typeface="Franklin Gothic Medium"/>
              </a:rPr>
              <a:t>Challenges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GB" sz="1200" dirty="0">
                <a:solidFill>
                  <a:schemeClr val="bg1"/>
                </a:solidFill>
                <a:latin typeface="Gotham-Book" panose="02000604040000020004" pitchFamily="2" charset="0"/>
                <a:cs typeface="Franklin Gothic Medium"/>
              </a:rPr>
              <a:t>Next Steps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9529A6-79F7-4A16-977E-25210418F2A9}"/>
              </a:ext>
            </a:extLst>
          </p:cNvPr>
          <p:cNvSpPr txBox="1"/>
          <p:nvPr/>
        </p:nvSpPr>
        <p:spPr>
          <a:xfrm>
            <a:off x="553242" y="669460"/>
            <a:ext cx="212087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400" dirty="0" err="1">
                <a:solidFill>
                  <a:schemeClr val="bg1"/>
                </a:solidFill>
                <a:latin typeface="Gotham-Bold" panose="02000804030000020004" pitchFamily="2" charset="0"/>
              </a:rPr>
              <a:t>AiCore</a:t>
            </a:r>
            <a:r>
              <a:rPr lang="en-GB" sz="1400" dirty="0">
                <a:solidFill>
                  <a:schemeClr val="bg1"/>
                </a:solidFill>
                <a:latin typeface="Gotham-Bold" panose="02000804030000020004" pitchFamily="2" charset="0"/>
              </a:rPr>
              <a:t> – Data Scraping Project</a:t>
            </a:r>
          </a:p>
          <a:p>
            <a:pPr algn="r"/>
            <a:endParaRPr lang="en-GB" sz="1400" dirty="0">
              <a:solidFill>
                <a:schemeClr val="bg1"/>
              </a:solidFill>
              <a:latin typeface="Gotham-Bold" panose="02000804030000020004" pitchFamily="2" charset="0"/>
            </a:endParaRPr>
          </a:p>
          <a:p>
            <a:pPr algn="r"/>
            <a:r>
              <a:rPr lang="en-GB" sz="1400" dirty="0">
                <a:solidFill>
                  <a:schemeClr val="bg1"/>
                </a:solidFill>
                <a:latin typeface="Gotham-Bold" panose="02000804030000020004" pitchFamily="2" charset="0"/>
              </a:rPr>
              <a:t>By – Simeon Bamgbaye</a:t>
            </a:r>
            <a:endParaRPr lang="en-GB" sz="1400" dirty="0">
              <a:solidFill>
                <a:schemeClr val="bg1"/>
              </a:solidFill>
              <a:latin typeface="Gotham-Book" panose="02000604040000020004" pitchFamily="2" charset="0"/>
            </a:endParaRPr>
          </a:p>
          <a:p>
            <a:pPr algn="r"/>
            <a:endParaRPr lang="en-GB" sz="1600" dirty="0">
              <a:solidFill>
                <a:schemeClr val="bg1"/>
              </a:solidFill>
              <a:latin typeface="Gotham-Book" panose="02000604040000020004" pitchFamily="2" charset="0"/>
            </a:endParaRPr>
          </a:p>
          <a:p>
            <a:pPr algn="r"/>
            <a:r>
              <a:rPr lang="en-GB" sz="1200" dirty="0">
                <a:solidFill>
                  <a:schemeClr val="bg1"/>
                </a:solidFill>
                <a:latin typeface="Gotham-Book" panose="02000604040000020004" pitchFamily="2" charset="0"/>
              </a:rPr>
              <a:t>August 2021</a:t>
            </a:r>
          </a:p>
        </p:txBody>
      </p:sp>
    </p:spTree>
    <p:extLst>
      <p:ext uri="{BB962C8B-B14F-4D97-AF65-F5344CB8AC3E}">
        <p14:creationId xmlns:p14="http://schemas.microsoft.com/office/powerpoint/2010/main" val="36180326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00695302-761C-4904-9F6C-FDCD469D0B5F}"/>
              </a:ext>
            </a:extLst>
          </p:cNvPr>
          <p:cNvSpPr txBox="1"/>
          <p:nvPr/>
        </p:nvSpPr>
        <p:spPr>
          <a:xfrm rot="5400000">
            <a:off x="3255994" y="-2408622"/>
            <a:ext cx="447609" cy="5992187"/>
          </a:xfrm>
          <a:prstGeom prst="rect">
            <a:avLst/>
          </a:prstGeom>
          <a:noFill/>
        </p:spPr>
        <p:txBody>
          <a:bodyPr vert="vert270" wrap="square" lIns="108000" tIns="57600" rtlCol="0">
            <a:spAutoFit/>
          </a:bodyPr>
          <a:lstStyle/>
          <a:p>
            <a:r>
              <a:rPr lang="en-US" sz="1600" dirty="0">
                <a:latin typeface="Gotham-Bold" panose="02000804030000020004" pitchFamily="2" charset="0"/>
              </a:rPr>
              <a:t>Results &amp; Actions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DCBE010-228E-4C15-933E-201CAC98506D}"/>
              </a:ext>
            </a:extLst>
          </p:cNvPr>
          <p:cNvSpPr txBox="1"/>
          <p:nvPr/>
        </p:nvSpPr>
        <p:spPr>
          <a:xfrm>
            <a:off x="483705" y="974640"/>
            <a:ext cx="91705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GB" sz="1400" dirty="0">
              <a:latin typeface="Gotham-Book" panose="02000604040000020004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latin typeface="Gotham-Book" panose="02000604040000020004" pitchFamily="2" charset="0"/>
              </a:rPr>
              <a:t>Scraped data was saved into a json file and the loaded into a pandas </a:t>
            </a:r>
            <a:r>
              <a:rPr lang="en-GB" sz="1400" dirty="0" err="1">
                <a:latin typeface="Gotham-Book" panose="02000604040000020004" pitchFamily="2" charset="0"/>
              </a:rPr>
              <a:t>DataFrame</a:t>
            </a:r>
            <a:r>
              <a:rPr lang="en-GB" sz="1400" dirty="0">
                <a:latin typeface="Gotham-Book" panose="02000604040000020004" pitchFamily="2" charset="0"/>
              </a:rPr>
              <a:t> and then loaded into an SQL Database.</a:t>
            </a:r>
          </a:p>
        </p:txBody>
      </p:sp>
    </p:spTree>
    <p:extLst>
      <p:ext uri="{BB962C8B-B14F-4D97-AF65-F5344CB8AC3E}">
        <p14:creationId xmlns:p14="http://schemas.microsoft.com/office/powerpoint/2010/main" val="34853505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00695302-761C-4904-9F6C-FDCD469D0B5F}"/>
              </a:ext>
            </a:extLst>
          </p:cNvPr>
          <p:cNvSpPr txBox="1"/>
          <p:nvPr/>
        </p:nvSpPr>
        <p:spPr>
          <a:xfrm rot="5400000">
            <a:off x="3255994" y="-2408622"/>
            <a:ext cx="447609" cy="5992187"/>
          </a:xfrm>
          <a:prstGeom prst="rect">
            <a:avLst/>
          </a:prstGeom>
          <a:noFill/>
        </p:spPr>
        <p:txBody>
          <a:bodyPr vert="vert270" wrap="square" lIns="108000" tIns="57600" rtlCol="0">
            <a:spAutoFit/>
          </a:bodyPr>
          <a:lstStyle/>
          <a:p>
            <a:r>
              <a:rPr lang="en-US" sz="1600" dirty="0">
                <a:latin typeface="Gotham-Bold" panose="02000804030000020004" pitchFamily="2" charset="0"/>
              </a:rPr>
              <a:t>Data Analysis / Prediction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DCBE010-228E-4C15-933E-201CAC98506D}"/>
              </a:ext>
            </a:extLst>
          </p:cNvPr>
          <p:cNvSpPr txBox="1"/>
          <p:nvPr/>
        </p:nvSpPr>
        <p:spPr>
          <a:xfrm>
            <a:off x="483705" y="974640"/>
            <a:ext cx="917050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GB" sz="1400" dirty="0">
              <a:latin typeface="Gotham-Book" panose="02000604040000020004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latin typeface="Gotham-Book" panose="02000604040000020004" pitchFamily="2" charset="0"/>
              </a:rPr>
              <a:t>Scraped data was saved into a json file and the loaded into a pandas </a:t>
            </a:r>
            <a:r>
              <a:rPr lang="en-GB" sz="1400" dirty="0" err="1">
                <a:latin typeface="Gotham-Book" panose="02000604040000020004" pitchFamily="2" charset="0"/>
              </a:rPr>
              <a:t>DataFrame</a:t>
            </a:r>
            <a:r>
              <a:rPr lang="en-GB" sz="1400" dirty="0">
                <a:latin typeface="Gotham-Book" panose="02000604040000020004" pitchFamily="2" charset="0"/>
              </a:rPr>
              <a:t> and then loaded into an SQL Database.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400" dirty="0">
              <a:latin typeface="Gotham-Book" panose="02000604040000020004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400" dirty="0">
              <a:latin typeface="Gotham-Book" panose="02000604040000020004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latin typeface="Gotham-Book" panose="02000604040000020004" pitchFamily="2" charset="0"/>
              </a:rPr>
              <a:t>The scraped data can be analysed to gain an insight into price ranges of cars across different manufacturers.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400" dirty="0">
              <a:latin typeface="Gotham-Book" panose="02000604040000020004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latin typeface="Gotham-Book" panose="02000604040000020004" pitchFamily="2" charset="0"/>
              </a:rPr>
              <a:t>The scraped data can be analysed to gain an insight into price ranges of cars across the country.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400" dirty="0">
              <a:latin typeface="Gotham-Book" panose="02000604040000020004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latin typeface="Gotham-Book" panose="02000604040000020004" pitchFamily="2" charset="0"/>
              </a:rPr>
              <a:t>Ultimately, use the data to predict prices of cars across based on manufacturer or mileage</a:t>
            </a:r>
          </a:p>
        </p:txBody>
      </p:sp>
    </p:spTree>
    <p:extLst>
      <p:ext uri="{BB962C8B-B14F-4D97-AF65-F5344CB8AC3E}">
        <p14:creationId xmlns:p14="http://schemas.microsoft.com/office/powerpoint/2010/main" val="36975596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00695302-761C-4904-9F6C-FDCD469D0B5F}"/>
              </a:ext>
            </a:extLst>
          </p:cNvPr>
          <p:cNvSpPr txBox="1"/>
          <p:nvPr/>
        </p:nvSpPr>
        <p:spPr>
          <a:xfrm rot="5400000">
            <a:off x="3255994" y="-2408622"/>
            <a:ext cx="447609" cy="5992187"/>
          </a:xfrm>
          <a:prstGeom prst="rect">
            <a:avLst/>
          </a:prstGeom>
          <a:noFill/>
        </p:spPr>
        <p:txBody>
          <a:bodyPr vert="vert270" wrap="square" lIns="108000" tIns="57600" rtlCol="0">
            <a:spAutoFit/>
          </a:bodyPr>
          <a:lstStyle/>
          <a:p>
            <a:r>
              <a:rPr lang="en-US" sz="1600" dirty="0">
                <a:latin typeface="Gotham-Bold" panose="02000804030000020004" pitchFamily="2" charset="0"/>
              </a:rPr>
              <a:t>Challenges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666890-8273-42D2-9E18-608CB82DD2E5}"/>
              </a:ext>
            </a:extLst>
          </p:cNvPr>
          <p:cNvSpPr txBox="1"/>
          <p:nvPr/>
        </p:nvSpPr>
        <p:spPr>
          <a:xfrm>
            <a:off x="781878" y="1529104"/>
            <a:ext cx="917050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latin typeface="Gotham-Book" panose="02000604040000020004" pitchFamily="2" charset="0"/>
              </a:rPr>
              <a:t>Debugging errors in the 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400" dirty="0">
              <a:latin typeface="Gotham-Book" panose="02000604040000020004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latin typeface="Gotham-Book" panose="02000604040000020004" pitchFamily="2" charset="0"/>
              </a:rPr>
              <a:t>Researching and improvising on template code solutions that to fix errors in the 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400" dirty="0">
              <a:latin typeface="Gotham-Book" panose="02000604040000020004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latin typeface="Gotham-Book" panose="02000604040000020004" pitchFamily="2" charset="0"/>
              </a:rPr>
              <a:t>Obtaining the right </a:t>
            </a:r>
            <a:r>
              <a:rPr lang="en-GB" sz="1400" dirty="0" err="1">
                <a:latin typeface="Gotham-Book" panose="02000604040000020004" pitchFamily="2" charset="0"/>
              </a:rPr>
              <a:t>Xpath</a:t>
            </a:r>
            <a:r>
              <a:rPr lang="en-GB" sz="1400" dirty="0">
                <a:latin typeface="Gotham-Book" panose="02000604040000020004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261431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00695302-761C-4904-9F6C-FDCD469D0B5F}"/>
              </a:ext>
            </a:extLst>
          </p:cNvPr>
          <p:cNvSpPr txBox="1"/>
          <p:nvPr/>
        </p:nvSpPr>
        <p:spPr>
          <a:xfrm rot="5400000">
            <a:off x="3255994" y="-2408622"/>
            <a:ext cx="447609" cy="5992187"/>
          </a:xfrm>
          <a:prstGeom prst="rect">
            <a:avLst/>
          </a:prstGeom>
          <a:noFill/>
        </p:spPr>
        <p:txBody>
          <a:bodyPr vert="vert270" wrap="square" lIns="108000" tIns="57600" rtlCol="0">
            <a:spAutoFit/>
          </a:bodyPr>
          <a:lstStyle/>
          <a:p>
            <a:r>
              <a:rPr lang="en-US" sz="1600" dirty="0">
                <a:latin typeface="Gotham-Bold" panose="02000804030000020004" pitchFamily="2" charset="0"/>
              </a:rPr>
              <a:t>Next Step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666890-8273-42D2-9E18-608CB82DD2E5}"/>
              </a:ext>
            </a:extLst>
          </p:cNvPr>
          <p:cNvSpPr txBox="1"/>
          <p:nvPr/>
        </p:nvSpPr>
        <p:spPr>
          <a:xfrm>
            <a:off x="781878" y="1529104"/>
            <a:ext cx="917050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latin typeface="Gotham-Book" panose="02000604040000020004" pitchFamily="2" charset="0"/>
              </a:rPr>
              <a:t>Fix code successfully to allow scraping of data from multiple webpages</a:t>
            </a:r>
          </a:p>
          <a:p>
            <a:endParaRPr lang="en-GB" sz="1400" dirty="0">
              <a:latin typeface="Gotham-Book" panose="02000604040000020004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latin typeface="Gotham-Book" panose="02000604040000020004" pitchFamily="2" charset="0"/>
              </a:rPr>
              <a:t>Condense code </a:t>
            </a:r>
          </a:p>
        </p:txBody>
      </p:sp>
    </p:spTree>
    <p:extLst>
      <p:ext uri="{BB962C8B-B14F-4D97-AF65-F5344CB8AC3E}">
        <p14:creationId xmlns:p14="http://schemas.microsoft.com/office/powerpoint/2010/main" val="7332146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00695302-761C-4904-9F6C-FDCD469D0B5F}"/>
              </a:ext>
            </a:extLst>
          </p:cNvPr>
          <p:cNvSpPr txBox="1"/>
          <p:nvPr/>
        </p:nvSpPr>
        <p:spPr>
          <a:xfrm rot="5400000">
            <a:off x="3143453" y="-2408622"/>
            <a:ext cx="447609" cy="5992187"/>
          </a:xfrm>
          <a:prstGeom prst="rect">
            <a:avLst/>
          </a:prstGeom>
          <a:noFill/>
        </p:spPr>
        <p:txBody>
          <a:bodyPr vert="vert270" wrap="square" lIns="108000" tIns="57600" rtlCol="0">
            <a:spAutoFit/>
          </a:bodyPr>
          <a:lstStyle/>
          <a:p>
            <a:r>
              <a:rPr lang="en-US" sz="1600" dirty="0">
                <a:latin typeface="Gotham-Bold" panose="02000804030000020004" pitchFamily="2" charset="0"/>
              </a:rPr>
              <a:t>End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666890-8273-42D2-9E18-608CB82DD2E5}"/>
              </a:ext>
            </a:extLst>
          </p:cNvPr>
          <p:cNvSpPr txBox="1"/>
          <p:nvPr/>
        </p:nvSpPr>
        <p:spPr>
          <a:xfrm>
            <a:off x="781878" y="1529104"/>
            <a:ext cx="9170505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Gotham-Book" panose="02000604040000020004" pitchFamily="2" charset="0"/>
              </a:rPr>
              <a:t>Thank You!</a:t>
            </a:r>
          </a:p>
          <a:p>
            <a:endParaRPr lang="en-GB" sz="1400" dirty="0">
              <a:latin typeface="Gotham-Book" panose="02000604040000020004" pitchFamily="2" charset="0"/>
            </a:endParaRPr>
          </a:p>
          <a:p>
            <a:r>
              <a:rPr lang="en-GB" sz="1400" dirty="0">
                <a:latin typeface="Gotham-Book" panose="02000604040000020004" pitchFamily="2" charset="0"/>
              </a:rPr>
              <a:t>Any questions?</a:t>
            </a:r>
          </a:p>
          <a:p>
            <a:endParaRPr lang="en-GB" sz="3600" dirty="0">
              <a:latin typeface="Gotham-Book" panose="02000604040000020004" pitchFamily="2" charset="0"/>
            </a:endParaRPr>
          </a:p>
          <a:p>
            <a:endParaRPr lang="en-GB" sz="3600" dirty="0">
              <a:latin typeface="Gotham-Book" panose="0200060404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64991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00695302-761C-4904-9F6C-FDCD469D0B5F}"/>
              </a:ext>
            </a:extLst>
          </p:cNvPr>
          <p:cNvSpPr txBox="1"/>
          <p:nvPr/>
        </p:nvSpPr>
        <p:spPr>
          <a:xfrm rot="5400000">
            <a:off x="3060212" y="-2312725"/>
            <a:ext cx="786163" cy="5992187"/>
          </a:xfrm>
          <a:prstGeom prst="rect">
            <a:avLst/>
          </a:prstGeom>
          <a:noFill/>
        </p:spPr>
        <p:txBody>
          <a:bodyPr vert="vert270" wrap="square" lIns="108000" tIns="57600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Gotham-Bold" panose="02000804030000020004" pitchFamily="2" charset="0"/>
                <a:cs typeface="Franklin Gothic Medium"/>
              </a:rPr>
              <a:t>Introduction</a:t>
            </a:r>
          </a:p>
          <a:p>
            <a:endParaRPr lang="en-US" sz="1400" dirty="0">
              <a:latin typeface="Gotham-Book" panose="02000604040000020004" pitchFamily="2" charset="0"/>
              <a:cs typeface="Franklin Gothic Medium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D5DC968-9F14-4D74-8E9D-45432699DD2D}"/>
              </a:ext>
            </a:extLst>
          </p:cNvPr>
          <p:cNvSpPr txBox="1"/>
          <p:nvPr/>
        </p:nvSpPr>
        <p:spPr>
          <a:xfrm>
            <a:off x="395056" y="1186666"/>
            <a:ext cx="476287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  <a:latin typeface="Gotham-Book" panose="02000604040000020004" pitchFamily="2" charset="0"/>
              </a:rPr>
              <a:t>The objective of the project was using web scraping tools to collect data from the internet that will have an industrial purpose</a:t>
            </a:r>
          </a:p>
          <a:p>
            <a:endParaRPr lang="en-GB" sz="1400" dirty="0">
              <a:solidFill>
                <a:schemeClr val="bg1"/>
              </a:solidFill>
              <a:latin typeface="Gotham-Book" panose="02000604040000020004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6F4841-A883-4926-B53C-F82B99BB21EE}"/>
              </a:ext>
            </a:extLst>
          </p:cNvPr>
          <p:cNvSpPr txBox="1"/>
          <p:nvPr/>
        </p:nvSpPr>
        <p:spPr>
          <a:xfrm rot="5400000">
            <a:off x="2998068" y="74549"/>
            <a:ext cx="786163" cy="5992187"/>
          </a:xfrm>
          <a:prstGeom prst="rect">
            <a:avLst/>
          </a:prstGeom>
          <a:noFill/>
        </p:spPr>
        <p:txBody>
          <a:bodyPr vert="vert270" wrap="square" lIns="108000" tIns="57600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Gotham-Bold" panose="02000804030000020004" pitchFamily="2" charset="0"/>
                <a:cs typeface="Franklin Gothic Medium"/>
              </a:rPr>
              <a:t>Scope of Study</a:t>
            </a:r>
          </a:p>
          <a:p>
            <a:endParaRPr lang="en-US" sz="1400" dirty="0">
              <a:latin typeface="Gotham-Book" panose="02000604040000020004" pitchFamily="2" charset="0"/>
              <a:cs typeface="Franklin Gothic Medium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CA8A2F-7337-4ED8-8516-4BA2B8DFDE82}"/>
              </a:ext>
            </a:extLst>
          </p:cNvPr>
          <p:cNvSpPr txBox="1"/>
          <p:nvPr/>
        </p:nvSpPr>
        <p:spPr>
          <a:xfrm>
            <a:off x="395056" y="3270678"/>
            <a:ext cx="476287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  <a:latin typeface="Gotham-Book" panose="02000604040000020004" pitchFamily="2" charset="0"/>
              </a:rPr>
              <a:t>Set scope of study was to get comfortable working with Python Classes, packages, modules implementing OOP  and working with Cloud services.</a:t>
            </a:r>
          </a:p>
          <a:p>
            <a:endParaRPr lang="en-GB" sz="1400" dirty="0">
              <a:solidFill>
                <a:schemeClr val="bg1"/>
              </a:solidFill>
              <a:latin typeface="Gotham-Book" panose="02000604040000020004" pitchFamily="2" charset="0"/>
            </a:endParaRPr>
          </a:p>
          <a:p>
            <a:endParaRPr lang="en-GB" sz="1400" dirty="0">
              <a:solidFill>
                <a:schemeClr val="bg1"/>
              </a:solidFill>
              <a:latin typeface="Gotham-Book" panose="02000604040000020004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9053B2-B81D-4E82-A681-D191871A38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0701" y="1428947"/>
            <a:ext cx="4961008" cy="277729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9F1D5CE-8A6B-445E-9B6F-C5839AD58689}"/>
              </a:ext>
            </a:extLst>
          </p:cNvPr>
          <p:cNvSpPr txBox="1"/>
          <p:nvPr/>
        </p:nvSpPr>
        <p:spPr>
          <a:xfrm>
            <a:off x="7564227" y="5024152"/>
            <a:ext cx="332874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dirty="0">
                <a:latin typeface="Gotham-Book" panose="02000604040000020004" pitchFamily="2" charset="0"/>
              </a:rPr>
              <a:t>Fig. 01</a:t>
            </a:r>
            <a:r>
              <a:rPr lang="en-GB" sz="1050" dirty="0"/>
              <a:t>: </a:t>
            </a:r>
            <a:r>
              <a:rPr lang="en-GB" sz="900" dirty="0">
                <a:latin typeface="Gotham-Book" panose="02000604040000020004" pitchFamily="2" charset="0"/>
              </a:rPr>
              <a:t> Web Scraping</a:t>
            </a:r>
          </a:p>
        </p:txBody>
      </p:sp>
    </p:spTree>
    <p:extLst>
      <p:ext uri="{BB962C8B-B14F-4D97-AF65-F5344CB8AC3E}">
        <p14:creationId xmlns:p14="http://schemas.microsoft.com/office/powerpoint/2010/main" val="5892600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00695302-761C-4904-9F6C-FDCD469D0B5F}"/>
              </a:ext>
            </a:extLst>
          </p:cNvPr>
          <p:cNvSpPr txBox="1"/>
          <p:nvPr/>
        </p:nvSpPr>
        <p:spPr>
          <a:xfrm rot="5400000">
            <a:off x="3361335" y="-2385431"/>
            <a:ext cx="663053" cy="5992187"/>
          </a:xfrm>
          <a:prstGeom prst="rect">
            <a:avLst/>
          </a:prstGeom>
          <a:noFill/>
        </p:spPr>
        <p:txBody>
          <a:bodyPr vert="vert270" wrap="square" lIns="108000" tIns="57600" rtlCol="0">
            <a:spAutoFit/>
          </a:bodyPr>
          <a:lstStyle/>
          <a:p>
            <a:r>
              <a:rPr lang="en-US" sz="1600" dirty="0">
                <a:latin typeface="Gotham-Bold" panose="02000804030000020004" pitchFamily="2" charset="0"/>
                <a:cs typeface="Franklin Gothic Medium"/>
              </a:rPr>
              <a:t>Method</a:t>
            </a:r>
          </a:p>
          <a:p>
            <a:endParaRPr lang="en-US" sz="1400" dirty="0">
              <a:latin typeface="Gotham-Book" panose="02000604040000020004" pitchFamily="2" charset="0"/>
              <a:cs typeface="Franklin Gothic Medium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995BD2-6C06-40E4-93A3-E78D066E1D20}"/>
              </a:ext>
            </a:extLst>
          </p:cNvPr>
          <p:cNvSpPr txBox="1"/>
          <p:nvPr/>
        </p:nvSpPr>
        <p:spPr>
          <a:xfrm>
            <a:off x="696768" y="6367375"/>
            <a:ext cx="332874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dirty="0">
                <a:latin typeface="Gotham-Book" panose="02000604040000020004" pitchFamily="2" charset="0"/>
              </a:rPr>
              <a:t>Fig. 02</a:t>
            </a:r>
            <a:r>
              <a:rPr lang="en-GB" sz="1050" dirty="0"/>
              <a:t>: </a:t>
            </a:r>
            <a:r>
              <a:rPr lang="en-GB" sz="900" dirty="0">
                <a:latin typeface="Gotham-Book" panose="02000604040000020004" pitchFamily="2" charset="0"/>
              </a:rPr>
              <a:t> Layout of </a:t>
            </a:r>
            <a:r>
              <a:rPr lang="en-GB" sz="900" dirty="0" err="1">
                <a:latin typeface="Gotham-Book" panose="02000604040000020004" pitchFamily="2" charset="0"/>
              </a:rPr>
              <a:t>ebay</a:t>
            </a:r>
            <a:r>
              <a:rPr lang="en-GB" sz="900" dirty="0">
                <a:latin typeface="Gotham-Book" panose="02000604040000020004" pitchFamily="2" charset="0"/>
              </a:rPr>
              <a:t> Car section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1839F7D-1C91-4013-8917-30498FD9A0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386" y="664942"/>
            <a:ext cx="8951728" cy="570243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145026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00695302-761C-4904-9F6C-FDCD469D0B5F}"/>
              </a:ext>
            </a:extLst>
          </p:cNvPr>
          <p:cNvSpPr txBox="1"/>
          <p:nvPr/>
        </p:nvSpPr>
        <p:spPr>
          <a:xfrm rot="5400000">
            <a:off x="3361335" y="-2385431"/>
            <a:ext cx="663053" cy="5992187"/>
          </a:xfrm>
          <a:prstGeom prst="rect">
            <a:avLst/>
          </a:prstGeom>
          <a:noFill/>
        </p:spPr>
        <p:txBody>
          <a:bodyPr vert="vert270" wrap="square" lIns="108000" tIns="57600" rtlCol="0">
            <a:spAutoFit/>
          </a:bodyPr>
          <a:lstStyle/>
          <a:p>
            <a:r>
              <a:rPr lang="en-US" sz="1600" dirty="0">
                <a:latin typeface="Gotham-Bold" panose="02000804030000020004" pitchFamily="2" charset="0"/>
                <a:cs typeface="Franklin Gothic Medium"/>
              </a:rPr>
              <a:t>Method</a:t>
            </a:r>
          </a:p>
          <a:p>
            <a:endParaRPr lang="en-US" sz="1400" dirty="0">
              <a:latin typeface="Gotham-Book" panose="02000604040000020004" pitchFamily="2" charset="0"/>
              <a:cs typeface="Franklin Gothic Medium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995BD2-6C06-40E4-93A3-E78D066E1D20}"/>
              </a:ext>
            </a:extLst>
          </p:cNvPr>
          <p:cNvSpPr txBox="1"/>
          <p:nvPr/>
        </p:nvSpPr>
        <p:spPr>
          <a:xfrm>
            <a:off x="9273209" y="3302042"/>
            <a:ext cx="332874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dirty="0">
                <a:latin typeface="Gotham-Book" panose="02000604040000020004" pitchFamily="2" charset="0"/>
              </a:rPr>
              <a:t>Fig. 03</a:t>
            </a:r>
            <a:r>
              <a:rPr lang="en-GB" sz="1050" dirty="0"/>
              <a:t>: </a:t>
            </a:r>
            <a:r>
              <a:rPr lang="en-GB" sz="900" dirty="0">
                <a:latin typeface="Gotham-Book" panose="02000604040000020004" pitchFamily="2" charset="0"/>
              </a:rPr>
              <a:t> Scraped data from </a:t>
            </a:r>
            <a:r>
              <a:rPr lang="en-GB" sz="900" dirty="0" err="1">
                <a:latin typeface="Gotham-Book" panose="02000604040000020004" pitchFamily="2" charset="0"/>
              </a:rPr>
              <a:t>ebay</a:t>
            </a:r>
            <a:endParaRPr lang="en-GB" sz="900" dirty="0">
              <a:latin typeface="Gotham-Book" panose="02000604040000020004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F24C752-651D-4B77-8411-620278D9C7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" r="22988" b="43133"/>
          <a:stretch/>
        </p:blipFill>
        <p:spPr>
          <a:xfrm>
            <a:off x="1664838" y="581016"/>
            <a:ext cx="7542223" cy="301540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37996DE-F7BB-4793-81A5-B6EE05B0CE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728" b="1379"/>
          <a:stretch/>
        </p:blipFill>
        <p:spPr>
          <a:xfrm>
            <a:off x="1664838" y="3622658"/>
            <a:ext cx="7542223" cy="265432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BC57F11-7746-4DAF-9654-2A5BDE6BF94C}"/>
              </a:ext>
            </a:extLst>
          </p:cNvPr>
          <p:cNvSpPr txBox="1"/>
          <p:nvPr/>
        </p:nvSpPr>
        <p:spPr>
          <a:xfrm>
            <a:off x="9273209" y="5901250"/>
            <a:ext cx="332874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dirty="0">
                <a:latin typeface="Gotham-Book" panose="02000604040000020004" pitchFamily="2" charset="0"/>
              </a:rPr>
              <a:t>Fig. 03a</a:t>
            </a:r>
            <a:r>
              <a:rPr lang="en-GB" sz="1050" dirty="0"/>
              <a:t>: </a:t>
            </a:r>
            <a:r>
              <a:rPr lang="en-GB" sz="900" dirty="0">
                <a:latin typeface="Gotham-Book" panose="02000604040000020004" pitchFamily="2" charset="0"/>
              </a:rPr>
              <a:t>Scraped data from </a:t>
            </a:r>
            <a:r>
              <a:rPr lang="en-GB" sz="900" dirty="0" err="1">
                <a:latin typeface="Gotham-Book" panose="02000604040000020004" pitchFamily="2" charset="0"/>
              </a:rPr>
              <a:t>ebay</a:t>
            </a:r>
            <a:endParaRPr lang="en-GB" sz="900" dirty="0">
              <a:latin typeface="Gotham-Book" panose="0200060404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2934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00695302-761C-4904-9F6C-FDCD469D0B5F}"/>
              </a:ext>
            </a:extLst>
          </p:cNvPr>
          <p:cNvSpPr txBox="1"/>
          <p:nvPr/>
        </p:nvSpPr>
        <p:spPr>
          <a:xfrm rot="5400000">
            <a:off x="3361335" y="-2385431"/>
            <a:ext cx="663053" cy="5992187"/>
          </a:xfrm>
          <a:prstGeom prst="rect">
            <a:avLst/>
          </a:prstGeom>
          <a:noFill/>
        </p:spPr>
        <p:txBody>
          <a:bodyPr vert="vert270" wrap="square" lIns="108000" tIns="57600" rtlCol="0">
            <a:spAutoFit/>
          </a:bodyPr>
          <a:lstStyle/>
          <a:p>
            <a:r>
              <a:rPr lang="en-US" sz="1600" dirty="0">
                <a:latin typeface="Gotham-Bold" panose="02000804030000020004" pitchFamily="2" charset="0"/>
                <a:cs typeface="Franklin Gothic Medium"/>
              </a:rPr>
              <a:t>Method</a:t>
            </a:r>
          </a:p>
          <a:p>
            <a:endParaRPr lang="en-US" sz="1400" dirty="0">
              <a:latin typeface="Gotham-Book" panose="02000604040000020004" pitchFamily="2" charset="0"/>
              <a:cs typeface="Franklin Gothic Medium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995BD2-6C06-40E4-93A3-E78D066E1D20}"/>
              </a:ext>
            </a:extLst>
          </p:cNvPr>
          <p:cNvSpPr txBox="1"/>
          <p:nvPr/>
        </p:nvSpPr>
        <p:spPr>
          <a:xfrm>
            <a:off x="696768" y="6367375"/>
            <a:ext cx="332874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dirty="0">
                <a:latin typeface="Gotham-Book" panose="02000604040000020004" pitchFamily="2" charset="0"/>
              </a:rPr>
              <a:t>Fig. 03b</a:t>
            </a:r>
            <a:r>
              <a:rPr lang="en-GB" sz="1050" dirty="0"/>
              <a:t>: </a:t>
            </a:r>
            <a:r>
              <a:rPr lang="en-GB" sz="900" dirty="0">
                <a:latin typeface="Gotham-Book" panose="02000604040000020004" pitchFamily="2" charset="0"/>
              </a:rPr>
              <a:t> Scraped data from </a:t>
            </a:r>
            <a:r>
              <a:rPr lang="en-GB" sz="900" dirty="0" err="1">
                <a:latin typeface="Gotham-Book" panose="02000604040000020004" pitchFamily="2" charset="0"/>
              </a:rPr>
              <a:t>ebay</a:t>
            </a:r>
            <a:endParaRPr lang="en-GB" sz="900" dirty="0">
              <a:latin typeface="Gotham-Book" panose="02000604040000020004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CA1988-69F1-4917-8127-BE58527289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768" y="597514"/>
            <a:ext cx="9203977" cy="5822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9167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00695302-761C-4904-9F6C-FDCD469D0B5F}"/>
              </a:ext>
            </a:extLst>
          </p:cNvPr>
          <p:cNvSpPr txBox="1"/>
          <p:nvPr/>
        </p:nvSpPr>
        <p:spPr>
          <a:xfrm rot="5400000">
            <a:off x="3361335" y="-2385431"/>
            <a:ext cx="663053" cy="5992187"/>
          </a:xfrm>
          <a:prstGeom prst="rect">
            <a:avLst/>
          </a:prstGeom>
          <a:noFill/>
        </p:spPr>
        <p:txBody>
          <a:bodyPr vert="vert270" wrap="square" lIns="108000" tIns="57600" rtlCol="0">
            <a:spAutoFit/>
          </a:bodyPr>
          <a:lstStyle/>
          <a:p>
            <a:r>
              <a:rPr lang="en-US" sz="1600" dirty="0">
                <a:latin typeface="Gotham-Bold" panose="02000804030000020004" pitchFamily="2" charset="0"/>
                <a:cs typeface="Franklin Gothic Medium"/>
              </a:rPr>
              <a:t>Method</a:t>
            </a:r>
          </a:p>
          <a:p>
            <a:endParaRPr lang="en-US" sz="1400" dirty="0">
              <a:latin typeface="Gotham-Book" panose="02000604040000020004" pitchFamily="2" charset="0"/>
              <a:cs typeface="Franklin Gothic Medium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995BD2-6C06-40E4-93A3-E78D066E1D20}"/>
              </a:ext>
            </a:extLst>
          </p:cNvPr>
          <p:cNvSpPr txBox="1"/>
          <p:nvPr/>
        </p:nvSpPr>
        <p:spPr>
          <a:xfrm>
            <a:off x="696768" y="6367375"/>
            <a:ext cx="332874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dirty="0">
                <a:latin typeface="Gotham-Book" panose="02000604040000020004" pitchFamily="2" charset="0"/>
              </a:rPr>
              <a:t>Fig. 04</a:t>
            </a:r>
            <a:r>
              <a:rPr lang="en-GB" sz="1050" dirty="0"/>
              <a:t>: </a:t>
            </a:r>
            <a:r>
              <a:rPr lang="en-GB" sz="900" dirty="0">
                <a:latin typeface="Gotham-Book" panose="02000604040000020004" pitchFamily="2" charset="0"/>
              </a:rPr>
              <a:t> Layout of Gumtree Car section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41E6D9D-F91A-4006-86E4-DBCC98B1E1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768" y="610662"/>
            <a:ext cx="9001444" cy="5786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2888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00695302-761C-4904-9F6C-FDCD469D0B5F}"/>
              </a:ext>
            </a:extLst>
          </p:cNvPr>
          <p:cNvSpPr txBox="1"/>
          <p:nvPr/>
        </p:nvSpPr>
        <p:spPr>
          <a:xfrm rot="5400000">
            <a:off x="3361335" y="-2385431"/>
            <a:ext cx="663053" cy="5992187"/>
          </a:xfrm>
          <a:prstGeom prst="rect">
            <a:avLst/>
          </a:prstGeom>
          <a:noFill/>
        </p:spPr>
        <p:txBody>
          <a:bodyPr vert="vert270" wrap="square" lIns="108000" tIns="57600" rtlCol="0">
            <a:spAutoFit/>
          </a:bodyPr>
          <a:lstStyle/>
          <a:p>
            <a:r>
              <a:rPr lang="en-US" sz="1600" dirty="0">
                <a:latin typeface="Gotham-Bold" panose="02000804030000020004" pitchFamily="2" charset="0"/>
                <a:cs typeface="Franklin Gothic Medium"/>
              </a:rPr>
              <a:t>Method</a:t>
            </a:r>
          </a:p>
          <a:p>
            <a:endParaRPr lang="en-US" sz="1400" dirty="0">
              <a:latin typeface="Gotham-Book" panose="02000604040000020004" pitchFamily="2" charset="0"/>
              <a:cs typeface="Franklin Gothic Medium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995BD2-6C06-40E4-93A3-E78D066E1D20}"/>
              </a:ext>
            </a:extLst>
          </p:cNvPr>
          <p:cNvSpPr txBox="1"/>
          <p:nvPr/>
        </p:nvSpPr>
        <p:spPr>
          <a:xfrm>
            <a:off x="696768" y="6367375"/>
            <a:ext cx="332874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dirty="0">
                <a:latin typeface="Gotham-Book" panose="02000604040000020004" pitchFamily="2" charset="0"/>
              </a:rPr>
              <a:t>Fig. 05</a:t>
            </a:r>
            <a:r>
              <a:rPr lang="en-GB" sz="1050" dirty="0"/>
              <a:t>: </a:t>
            </a:r>
            <a:r>
              <a:rPr lang="en-GB" sz="900" dirty="0">
                <a:latin typeface="Gotham-Book" panose="02000604040000020004" pitchFamily="2" charset="0"/>
              </a:rPr>
              <a:t> Scraped Price and Location data from Gumtree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CFE7F9-DE13-4171-A0B3-ECCEE3A79E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768" y="740975"/>
            <a:ext cx="8712093" cy="560260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05869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00695302-761C-4904-9F6C-FDCD469D0B5F}"/>
              </a:ext>
            </a:extLst>
          </p:cNvPr>
          <p:cNvSpPr txBox="1"/>
          <p:nvPr/>
        </p:nvSpPr>
        <p:spPr>
          <a:xfrm rot="5400000">
            <a:off x="3361335" y="-2385431"/>
            <a:ext cx="663053" cy="5992187"/>
          </a:xfrm>
          <a:prstGeom prst="rect">
            <a:avLst/>
          </a:prstGeom>
          <a:noFill/>
        </p:spPr>
        <p:txBody>
          <a:bodyPr vert="vert270" wrap="square" lIns="108000" tIns="57600" rtlCol="0">
            <a:spAutoFit/>
          </a:bodyPr>
          <a:lstStyle/>
          <a:p>
            <a:r>
              <a:rPr lang="en-US" sz="1600" dirty="0">
                <a:latin typeface="Gotham-Bold" panose="02000804030000020004" pitchFamily="2" charset="0"/>
                <a:cs typeface="Franklin Gothic Medium"/>
              </a:rPr>
              <a:t>Method</a:t>
            </a:r>
          </a:p>
          <a:p>
            <a:endParaRPr lang="en-US" sz="1400" dirty="0">
              <a:latin typeface="Gotham-Book" panose="02000604040000020004" pitchFamily="2" charset="0"/>
              <a:cs typeface="Franklin Gothic Medium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995BD2-6C06-40E4-93A3-E78D066E1D20}"/>
              </a:ext>
            </a:extLst>
          </p:cNvPr>
          <p:cNvSpPr txBox="1"/>
          <p:nvPr/>
        </p:nvSpPr>
        <p:spPr>
          <a:xfrm>
            <a:off x="696768" y="6367375"/>
            <a:ext cx="332874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dirty="0">
                <a:latin typeface="Gotham-Book" panose="02000604040000020004" pitchFamily="2" charset="0"/>
              </a:rPr>
              <a:t>Fig. 05a</a:t>
            </a:r>
            <a:r>
              <a:rPr lang="en-GB" sz="1050" dirty="0"/>
              <a:t>: </a:t>
            </a:r>
            <a:r>
              <a:rPr lang="en-GB" sz="900" dirty="0">
                <a:latin typeface="Gotham-Book" panose="02000604040000020004" pitchFamily="2" charset="0"/>
              </a:rPr>
              <a:t> </a:t>
            </a:r>
            <a:r>
              <a:rPr lang="en-GB" sz="900" dirty="0" err="1">
                <a:latin typeface="Gotham-Book" panose="02000604040000020004" pitchFamily="2" charset="0"/>
              </a:rPr>
              <a:t>Xpath</a:t>
            </a:r>
            <a:r>
              <a:rPr lang="en-GB" sz="900" dirty="0">
                <a:latin typeface="Gotham-Book" panose="02000604040000020004" pitchFamily="2" charset="0"/>
              </a:rPr>
              <a:t> reference for the Car location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6EC0AD-59FE-409F-A07C-F315DBDC2A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093" y="591943"/>
            <a:ext cx="9298570" cy="5858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372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00695302-761C-4904-9F6C-FDCD469D0B5F}"/>
              </a:ext>
            </a:extLst>
          </p:cNvPr>
          <p:cNvSpPr txBox="1"/>
          <p:nvPr/>
        </p:nvSpPr>
        <p:spPr>
          <a:xfrm rot="5400000">
            <a:off x="3361335" y="-2385431"/>
            <a:ext cx="663053" cy="5992187"/>
          </a:xfrm>
          <a:prstGeom prst="rect">
            <a:avLst/>
          </a:prstGeom>
          <a:noFill/>
        </p:spPr>
        <p:txBody>
          <a:bodyPr vert="vert270" wrap="square" lIns="108000" tIns="57600" rtlCol="0">
            <a:spAutoFit/>
          </a:bodyPr>
          <a:lstStyle/>
          <a:p>
            <a:r>
              <a:rPr lang="en-US" sz="1600" dirty="0">
                <a:latin typeface="Gotham-Bold" panose="02000804030000020004" pitchFamily="2" charset="0"/>
                <a:cs typeface="Franklin Gothic Medium"/>
              </a:rPr>
              <a:t>Method</a:t>
            </a:r>
          </a:p>
          <a:p>
            <a:endParaRPr lang="en-US" sz="1400" dirty="0">
              <a:latin typeface="Gotham-Book" panose="02000604040000020004" pitchFamily="2" charset="0"/>
              <a:cs typeface="Franklin Gothic Medium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995BD2-6C06-40E4-93A3-E78D066E1D20}"/>
              </a:ext>
            </a:extLst>
          </p:cNvPr>
          <p:cNvSpPr txBox="1"/>
          <p:nvPr/>
        </p:nvSpPr>
        <p:spPr>
          <a:xfrm>
            <a:off x="696768" y="6367375"/>
            <a:ext cx="332874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dirty="0">
                <a:latin typeface="Gotham-Book" panose="02000604040000020004" pitchFamily="2" charset="0"/>
              </a:rPr>
              <a:t>Fig. 5b</a:t>
            </a:r>
            <a:r>
              <a:rPr lang="en-GB" sz="1050" dirty="0"/>
              <a:t>: </a:t>
            </a:r>
            <a:r>
              <a:rPr lang="en-GB" sz="900" dirty="0">
                <a:latin typeface="Gotham-Book" panose="02000604040000020004" pitchFamily="2" charset="0"/>
              </a:rPr>
              <a:t> Scraped Description, Year &amp; Mileage Data from Gumtree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853575-4C47-4F3C-AAB8-9F6C8FCC32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1283" y="636852"/>
            <a:ext cx="6804077" cy="573052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15731227"/>
      </p:ext>
    </p:extLst>
  </p:cSld>
  <p:clrMapOvr>
    <a:masterClrMapping/>
  </p:clrMapOvr>
</p:sld>
</file>

<file path=ppt/theme/_rels/them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58.jpeg"/></Relationships>
</file>

<file path=ppt/theme/theme1.xml><?xml version="1.0" encoding="utf-8"?>
<a:theme xmlns:a="http://schemas.openxmlformats.org/drawingml/2006/main" name="Front Cover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xt Pag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urv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Divide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Savon">
  <a:themeElements>
    <a:clrScheme name="Savon">
      <a:dk1>
        <a:sysClr val="windowText" lastClr="000000"/>
      </a:dk1>
      <a:lt1>
        <a:sysClr val="window" lastClr="FFFFFF"/>
      </a:lt1>
      <a:dk2>
        <a:srgbClr val="1485A4"/>
      </a:dk2>
      <a:lt2>
        <a:srgbClr val="E3DED1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F49100"/>
      </a:hlink>
      <a:folHlink>
        <a:srgbClr val="739D9B"/>
      </a:folHlink>
    </a:clrScheme>
    <a:fontScheme name="Savon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2000"/>
                <a:satMod val="160000"/>
              </a:schemeClr>
            </a:gs>
            <a:gs pos="77000">
              <a:schemeClr val="phClr">
                <a:tint val="100000"/>
                <a:shade val="73000"/>
                <a:satMod val="155000"/>
              </a:schemeClr>
            </a:gs>
            <a:gs pos="100000">
              <a:schemeClr val="phClr">
                <a:tint val="100000"/>
                <a:shade val="67000"/>
                <a:satMod val="145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" id="{1306E473-ED32-493B-A2D0-240A757EDD34}" vid="{C20BADFE-D095-436F-9677-9264042809F0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10057</TotalTime>
  <Words>316</Words>
  <Application>Microsoft Office PowerPoint</Application>
  <PresentationFormat>Widescreen</PresentationFormat>
  <Paragraphs>59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14</vt:i4>
      </vt:variant>
    </vt:vector>
  </HeadingPairs>
  <TitlesOfParts>
    <vt:vector size="27" baseType="lpstr">
      <vt:lpstr>Arial</vt:lpstr>
      <vt:lpstr>Calibri</vt:lpstr>
      <vt:lpstr>Calibri Light</vt:lpstr>
      <vt:lpstr>Century Gothic</vt:lpstr>
      <vt:lpstr>Garamond</vt:lpstr>
      <vt:lpstr>Gotham Book</vt:lpstr>
      <vt:lpstr>Gotham-Bold</vt:lpstr>
      <vt:lpstr>Gotham-Book</vt:lpstr>
      <vt:lpstr>Front Cover </vt:lpstr>
      <vt:lpstr>Text Page</vt:lpstr>
      <vt:lpstr>Curve</vt:lpstr>
      <vt:lpstr>Divider</vt:lpstr>
      <vt:lpstr>Savon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ILON</dc:creator>
  <cp:lastModifiedBy>Simeon Bamgbaye</cp:lastModifiedBy>
  <cp:revision>482</cp:revision>
  <cp:lastPrinted>2018-09-18T13:58:37Z</cp:lastPrinted>
  <dcterms:created xsi:type="dcterms:W3CDTF">2013-05-10T13:00:23Z</dcterms:created>
  <dcterms:modified xsi:type="dcterms:W3CDTF">2021-08-31T18:38:56Z</dcterms:modified>
</cp:coreProperties>
</file>